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94660"/>
  </p:normalViewPr>
  <p:slideViewPr>
    <p:cSldViewPr>
      <p:cViewPr varScale="1">
        <p:scale>
          <a:sx n="68" d="100"/>
          <a:sy n="68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0D9A-0BF1-418C-B4FC-A97EA73DE502}" type="datetimeFigureOut">
              <a:rPr lang="pt-BR" smtClean="0"/>
              <a:pPr/>
              <a:t>01/08/2018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FBFD1-2482-455E-98C6-16C76657624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0"/>
            <a:ext cx="4467969" cy="67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Sem uma teoria, a literatura é o obvio.	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Por que a teoria literária é relevante? </a:t>
            </a:r>
            <a:endParaRPr lang="pt-BR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Pode-se teorizar sobre literatura?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 histórico de pensar sobre o fazer literário: da antiguidade clássica (Aristóteles/Platão)</a:t>
            </a:r>
          </a:p>
          <a:p>
            <a:r>
              <a:rPr lang="pt-BR" dirty="0" smtClean="0"/>
              <a:t>NORMATIZAÇÃO &amp; DESCRIÇÃO: do clássico ao romântico. </a:t>
            </a:r>
          </a:p>
          <a:p>
            <a:r>
              <a:rPr lang="pt-BR" dirty="0" smtClean="0"/>
              <a:t>ESTUDO (teoria) x FRUIÇÃO (impressionismo crítico)? 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Que disciplina estuda a literatura?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i="1" dirty="0"/>
              <a:t>poética, história da literatura, crítica literária, ciência da literatura, teoria da literatura, </a:t>
            </a:r>
            <a:r>
              <a:rPr lang="pt-BR" i="1" dirty="0" err="1"/>
              <a:t>retó-rica</a:t>
            </a:r>
            <a:r>
              <a:rPr lang="pt-BR" i="1" dirty="0"/>
              <a:t> e estética </a:t>
            </a:r>
            <a:r>
              <a:rPr lang="pt-BR" i="1" dirty="0" smtClean="0"/>
              <a:t> -&gt; </a:t>
            </a:r>
            <a:r>
              <a:rPr lang="pt-BR" dirty="0" smtClean="0"/>
              <a:t>cada qual ganha mais ou menos importância dependendo da época.</a:t>
            </a:r>
          </a:p>
          <a:p>
            <a:r>
              <a:rPr lang="pt-BR" dirty="0" smtClean="0"/>
              <a:t>A partir do século XX a TEORIA LITERÁRIA acaba por se consolidar como o campo de estudo acadêmico da literatura, embora a disciplina coexista com outras perspectivas.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251520" y="404810"/>
          <a:ext cx="8568952" cy="6120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785"/>
                <a:gridCol w="1957691"/>
                <a:gridCol w="2142238"/>
                <a:gridCol w="2142238"/>
              </a:tblGrid>
              <a:tr h="1515413">
                <a:tc>
                  <a:txBody>
                    <a:bodyPr/>
                    <a:lstStyle/>
                    <a:p>
                      <a:r>
                        <a:rPr lang="pt-BR" dirty="0" smtClean="0"/>
                        <a:t>Antiguidade Clássica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aseline="0" dirty="0" smtClean="0"/>
                        <a:t>Idade Média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Século XV-XVIII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Século XIX</a:t>
                      </a:r>
                      <a:endParaRPr lang="pt-BR" dirty="0"/>
                    </a:p>
                  </a:txBody>
                  <a:tcPr/>
                </a:tc>
              </a:tr>
              <a:tr h="4605121">
                <a:tc>
                  <a:txBody>
                    <a:bodyPr/>
                    <a:lstStyle/>
                    <a:p>
                      <a:r>
                        <a:rPr lang="pt-BR" dirty="0" smtClean="0"/>
                        <a:t>A</a:t>
                      </a:r>
                      <a:r>
                        <a:rPr lang="pt-BR" baseline="0" dirty="0" smtClean="0"/>
                        <a:t> retórica.</a:t>
                      </a:r>
                    </a:p>
                    <a:p>
                      <a:endParaRPr lang="pt-BR" baseline="0" dirty="0" smtClean="0"/>
                    </a:p>
                    <a:p>
                      <a:r>
                        <a:rPr lang="pt-BR" baseline="0" dirty="0" smtClean="0"/>
                        <a:t>A poética.</a:t>
                      </a:r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r>
                        <a:rPr lang="pt-BR" dirty="0" smtClean="0"/>
                        <a:t>Aristóteles:</a:t>
                      </a:r>
                    </a:p>
                    <a:p>
                      <a:r>
                        <a:rPr lang="pt-BR" sz="1800" i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mímese</a:t>
                      </a:r>
                      <a:r>
                        <a:rPr lang="pt-BR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</a:p>
                    <a:p>
                      <a:r>
                        <a:rPr lang="pt-B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pt-BR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erossimilhança;</a:t>
                      </a:r>
                    </a:p>
                    <a:p>
                      <a:r>
                        <a:rPr lang="pt-BR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catarse;</a:t>
                      </a:r>
                    </a:p>
                    <a:p>
                      <a:r>
                        <a:rPr lang="pt-BR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gêneros literários. 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Retórica</a:t>
                      </a:r>
                      <a:r>
                        <a:rPr lang="pt-BR" baseline="0" dirty="0" smtClean="0"/>
                        <a:t> poética</a:t>
                      </a:r>
                    </a:p>
                    <a:p>
                      <a:endParaRPr lang="pt-BR" baseline="0" dirty="0" smtClean="0"/>
                    </a:p>
                    <a:p>
                      <a:r>
                        <a:rPr lang="pt-BR" baseline="0" dirty="0" smtClean="0"/>
                        <a:t>Retórica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Retorno aos preceitos clássicos de poética. Teoria da beleza </a:t>
                      </a:r>
                      <a:r>
                        <a:rPr lang="pt-BR" i="1" dirty="0" smtClean="0"/>
                        <a:t>(estética).</a:t>
                      </a:r>
                      <a:endParaRPr lang="pt-B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Negação do clássico</a:t>
                      </a:r>
                    </a:p>
                    <a:p>
                      <a:r>
                        <a:rPr lang="pt-BR" dirty="0" smtClean="0"/>
                        <a:t>O poeta</a:t>
                      </a:r>
                      <a:r>
                        <a:rPr lang="pt-BR" baseline="0" dirty="0" smtClean="0"/>
                        <a:t> indivíduo</a:t>
                      </a:r>
                    </a:p>
                    <a:p>
                      <a:r>
                        <a:rPr lang="pt-BR" baseline="0" dirty="0" smtClean="0"/>
                        <a:t>O ROMANCE</a:t>
                      </a:r>
                    </a:p>
                    <a:p>
                      <a:r>
                        <a:rPr lang="pt-BR" baseline="0" dirty="0" smtClean="0"/>
                        <a:t>A fruição e o juízo de valor</a:t>
                      </a:r>
                    </a:p>
                    <a:p>
                      <a:r>
                        <a:rPr lang="pt-BR" baseline="0" dirty="0" smtClean="0"/>
                        <a:t>O </a:t>
                      </a:r>
                      <a:r>
                        <a:rPr lang="pt-BR" baseline="0" dirty="0" err="1" smtClean="0"/>
                        <a:t>historicismo</a:t>
                      </a:r>
                      <a:endParaRPr lang="pt-BR" baseline="0" dirty="0" smtClean="0"/>
                    </a:p>
                    <a:p>
                      <a:r>
                        <a:rPr lang="pt-BR" baseline="0" dirty="0" smtClean="0"/>
                        <a:t>A filologia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A partir de fins do século XIX / início do XX	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No horizonte intelectual: FENOMENOLOGIA (que dará base para filósofos existencialistas); </a:t>
            </a:r>
            <a:r>
              <a:rPr lang="pt-BR" dirty="0" err="1" smtClean="0"/>
              <a:t>gestaltismo</a:t>
            </a:r>
            <a:r>
              <a:rPr lang="pt-BR" dirty="0" smtClean="0"/>
              <a:t>.</a:t>
            </a:r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FERDINAND SAUSSURE e a linguística: </a:t>
            </a:r>
          </a:p>
          <a:p>
            <a:pPr>
              <a:buNone/>
            </a:pPr>
            <a:r>
              <a:rPr lang="pt-BR" dirty="0"/>
              <a:t> </a:t>
            </a:r>
            <a:r>
              <a:rPr lang="pt-BR" dirty="0" smtClean="0"/>
              <a:t>  			SIGNIFICADO 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 smtClean="0"/>
              <a:t>SIGNIFICANTE			REFERENTE	</a:t>
            </a:r>
          </a:p>
        </p:txBody>
      </p:sp>
      <p:cxnSp>
        <p:nvCxnSpPr>
          <p:cNvPr id="16" name="Conector reto 15"/>
          <p:cNvCxnSpPr/>
          <p:nvPr/>
        </p:nvCxnSpPr>
        <p:spPr>
          <a:xfrm flipH="1">
            <a:off x="1547664" y="4149080"/>
            <a:ext cx="72008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4644008" y="4077072"/>
            <a:ext cx="792088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987824" y="5229200"/>
            <a:ext cx="1944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 século XX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92514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pt-BR" dirty="0" smtClean="0"/>
              <a:t>Primeiras correntes:</a:t>
            </a:r>
          </a:p>
          <a:p>
            <a:r>
              <a:rPr lang="pt-BR" dirty="0" smtClean="0"/>
              <a:t>O FORMALISMO RUSSO</a:t>
            </a:r>
          </a:p>
          <a:p>
            <a:r>
              <a:rPr lang="pt-BR" dirty="0" smtClean="0"/>
              <a:t>A ESTILÍSTICA ALEMÃ</a:t>
            </a:r>
          </a:p>
          <a:p>
            <a:r>
              <a:rPr lang="pt-BR" dirty="0" smtClean="0"/>
              <a:t>O NEW CRITICISM</a:t>
            </a:r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Depois:</a:t>
            </a:r>
          </a:p>
          <a:p>
            <a:r>
              <a:rPr lang="pt-BR" dirty="0" smtClean="0"/>
              <a:t>CRÍTICA SOCIOLÓGICA</a:t>
            </a:r>
          </a:p>
          <a:p>
            <a:r>
              <a:rPr lang="pt-BR" dirty="0" smtClean="0"/>
              <a:t>PÓS ESTRUTURALISMO</a:t>
            </a:r>
          </a:p>
          <a:p>
            <a:r>
              <a:rPr lang="pt-BR" dirty="0" smtClean="0"/>
              <a:t>DESCONSTRUÇÃO</a:t>
            </a:r>
          </a:p>
          <a:p>
            <a:r>
              <a:rPr lang="pt-BR" dirty="0" smtClean="0"/>
              <a:t>CRÍTICA DA RECEPÇÃO</a:t>
            </a:r>
          </a:p>
          <a:p>
            <a:r>
              <a:rPr lang="pt-BR" dirty="0" smtClean="0"/>
              <a:t>CRÍTICA PSICANALÍTICA</a:t>
            </a:r>
          </a:p>
          <a:p>
            <a:r>
              <a:rPr lang="pt-BR" dirty="0" smtClean="0"/>
              <a:t>CRÍTICA GENÉTICA</a:t>
            </a:r>
          </a:p>
          <a:p>
            <a:r>
              <a:rPr lang="pt-BR" dirty="0" smtClean="0"/>
              <a:t>CRÍTICA PÓS COLONIAL</a:t>
            </a:r>
          </a:p>
          <a:p>
            <a:r>
              <a:rPr lang="pt-BR" dirty="0" smtClean="0"/>
              <a:t>CRÍTICA FEMINISTA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O questionamento da crítica: é preciso olhar  a materialidade d texto?  (ESTUDOS CULTURAIS)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Método e objeto da Teoria Literária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Afinal, o que estuda a teoria literária?</a:t>
            </a:r>
          </a:p>
          <a:p>
            <a:r>
              <a:rPr lang="pt-BR" dirty="0" smtClean="0"/>
              <a:t>O método poderia definir o objeto?</a:t>
            </a:r>
          </a:p>
          <a:p>
            <a:endParaRPr lang="pt-BR" dirty="0"/>
          </a:p>
          <a:p>
            <a:pPr>
              <a:buNone/>
            </a:pPr>
            <a:r>
              <a:rPr lang="pt-BR" dirty="0" smtClean="0"/>
              <a:t>			MÉTODO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 smtClean="0"/>
              <a:t>		</a:t>
            </a:r>
            <a:r>
              <a:rPr lang="pt-BR" dirty="0"/>
              <a:t>	 </a:t>
            </a:r>
            <a:r>
              <a:rPr lang="pt-BR" dirty="0" smtClean="0"/>
              <a:t>OBJETO</a:t>
            </a:r>
            <a:endParaRPr lang="pt-BR" dirty="0"/>
          </a:p>
        </p:txBody>
      </p:sp>
      <p:sp>
        <p:nvSpPr>
          <p:cNvPr id="6" name="Seta em curva para a esquerda 5"/>
          <p:cNvSpPr/>
          <p:nvPr/>
        </p:nvSpPr>
        <p:spPr>
          <a:xfrm>
            <a:off x="3995936" y="3645024"/>
            <a:ext cx="731520" cy="1368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Seta em curva para a direita 6"/>
          <p:cNvSpPr/>
          <p:nvPr/>
        </p:nvSpPr>
        <p:spPr>
          <a:xfrm flipV="1">
            <a:off x="1547664" y="3501008"/>
            <a:ext cx="731520" cy="1368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329837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Entretanto, a </a:t>
            </a:r>
            <a:r>
              <a:rPr lang="pt-BR" dirty="0" err="1" smtClean="0"/>
              <a:t>pergunda</a:t>
            </a:r>
            <a:r>
              <a:rPr lang="pt-BR" dirty="0" smtClean="0"/>
              <a:t> permanece: O que é literatura? Literatura é a linguagem literária? É o estranhamento da linguagem? A reinvenção?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3789040"/>
            <a:ext cx="8147248" cy="233712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“num grau mais refinado e abstrato, o objeto da teoria da literatura não é o conjunto das obras consideradas literárias STRICTU SENSU, mas </a:t>
            </a:r>
            <a:r>
              <a:rPr lang="pt-BR" dirty="0" smtClean="0">
                <a:solidFill>
                  <a:srgbClr val="FF0000"/>
                </a:solidFill>
              </a:rPr>
              <a:t>‘propriedades específicas’ </a:t>
            </a:r>
            <a:r>
              <a:rPr lang="pt-BR" dirty="0" smtClean="0"/>
              <a:t>de que tais obras são dotadas.” (p.50)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LINGUÍSTICA &amp; LITERATURA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O advento da linguística permitiu que a literatura formasse uma base conceitual </a:t>
            </a:r>
            <a:r>
              <a:rPr lang="pt-BR" dirty="0" smtClean="0">
                <a:solidFill>
                  <a:srgbClr val="FF0000"/>
                </a:solidFill>
              </a:rPr>
              <a:t>NECESSÁRIA</a:t>
            </a:r>
            <a:r>
              <a:rPr lang="pt-BR" dirty="0" smtClean="0"/>
              <a:t>, mas </a:t>
            </a:r>
            <a:r>
              <a:rPr lang="pt-BR" dirty="0" smtClean="0">
                <a:solidFill>
                  <a:srgbClr val="FF0000"/>
                </a:solidFill>
              </a:rPr>
              <a:t>INSUFICIENTE</a:t>
            </a:r>
            <a:r>
              <a:rPr lang="pt-BR" dirty="0" smtClean="0"/>
              <a:t> para o estudo literário a partir da IMANÊNCIA (a língua em si), dos NÍVEIS DE ANÁLISE (as partes do todo), e da INTEGRAÇÃO (unir diferentes níveis para a compreensão).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Principais correntes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TEXTUALISTAS: </a:t>
            </a:r>
            <a:r>
              <a:rPr lang="pt-BR" dirty="0" smtClean="0">
                <a:solidFill>
                  <a:srgbClr val="FF0000"/>
                </a:solidFill>
              </a:rPr>
              <a:t>estruturalismo</a:t>
            </a:r>
            <a:r>
              <a:rPr lang="pt-BR" dirty="0" smtClean="0"/>
              <a:t>, </a:t>
            </a:r>
            <a:r>
              <a:rPr lang="pt-BR" dirty="0" err="1" smtClean="0"/>
              <a:t>new</a:t>
            </a:r>
            <a:r>
              <a:rPr lang="pt-BR" dirty="0" smtClean="0"/>
              <a:t> </a:t>
            </a:r>
            <a:r>
              <a:rPr lang="pt-BR" dirty="0" err="1" smtClean="0"/>
              <a:t>criticism</a:t>
            </a:r>
            <a:r>
              <a:rPr lang="pt-BR" dirty="0" smtClean="0"/>
              <a:t>, formalismo russo, estilística alemã.</a:t>
            </a:r>
          </a:p>
          <a:p>
            <a:r>
              <a:rPr lang="pt-BR" dirty="0" smtClean="0"/>
              <a:t>FENOMENOLÓGICOS: crítica ontológico-hermenêutica (Martin Heidegger).</a:t>
            </a:r>
          </a:p>
          <a:p>
            <a:r>
              <a:rPr lang="pt-BR" dirty="0" smtClean="0"/>
              <a:t>SOCIOLÓGICOS: crítica existencialista </a:t>
            </a:r>
            <a:r>
              <a:rPr lang="pt-BR" dirty="0" err="1" smtClean="0"/>
              <a:t>sartriana</a:t>
            </a:r>
            <a:r>
              <a:rPr lang="pt-BR" dirty="0" smtClean="0"/>
              <a:t>;</a:t>
            </a:r>
            <a:r>
              <a:rPr lang="pt-BR" dirty="0" smtClean="0">
                <a:solidFill>
                  <a:srgbClr val="FF0000"/>
                </a:solidFill>
              </a:rPr>
              <a:t> crítica marxista; crítica pós marxista (escola de Frankfurt: Benjamin, Adorno...)</a:t>
            </a:r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392</Words>
  <Application>Microsoft Office PowerPoint</Application>
  <PresentationFormat>Apresentação na tela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Slide 1</vt:lpstr>
      <vt:lpstr>Sem uma teoria, a literatura é o obvio. </vt:lpstr>
      <vt:lpstr>Pode-se teorizar sobre literatura?</vt:lpstr>
      <vt:lpstr>Que disciplina estuda a literatura?</vt:lpstr>
      <vt:lpstr>Slide 5</vt:lpstr>
      <vt:lpstr>A partir de fins do século XIX / início do XX </vt:lpstr>
      <vt:lpstr>No século XX</vt:lpstr>
      <vt:lpstr>Método e objeto da Teoria Literária</vt:lpstr>
      <vt:lpstr>Entretanto, a pergunda permanece: O que é literatura? Literatura é a linguagem literária? É o estranhamento da linguagem? A reinvenção?</vt:lpstr>
      <vt:lpstr>LINGUÍSTICA &amp; LITERATURA </vt:lpstr>
      <vt:lpstr>Principais correntes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Thais</dc:creator>
  <cp:lastModifiedBy>Thais</cp:lastModifiedBy>
  <cp:revision>26</cp:revision>
  <dcterms:created xsi:type="dcterms:W3CDTF">2016-03-18T17:13:29Z</dcterms:created>
  <dcterms:modified xsi:type="dcterms:W3CDTF">2018-08-01T20:39:26Z</dcterms:modified>
</cp:coreProperties>
</file>